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5" r:id="rId9"/>
    <p:sldId id="257" r:id="rId10"/>
    <p:sldId id="266"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6" d="100"/>
          <a:sy n="76" d="100"/>
        </p:scale>
        <p:origin x="42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6/12/2020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6/12/2020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6/12/2020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002/9781444316544.ch2" TargetMode="External"/><Relationship Id="rId2" Type="http://schemas.openxmlformats.org/officeDocument/2006/relationships/hyperlink" Target="https://doi.org/10.4324/9781315764559-13" TargetMode="External"/><Relationship Id="rId1" Type="http://schemas.openxmlformats.org/officeDocument/2006/relationships/slideLayout" Target="../slideLayouts/slideLayout2.xml"/><Relationship Id="rId5" Type="http://schemas.openxmlformats.org/officeDocument/2006/relationships/hyperlink" Target="https://doi.org/10.1097/xeb.0000000000000139" TargetMode="External"/><Relationship Id="rId4" Type="http://schemas.openxmlformats.org/officeDocument/2006/relationships/hyperlink" Target="https://doi.org/10.1097/nur.0b013e3181cc8f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Framework to Support Evidence-Based Practice</a:t>
            </a:r>
            <a:endParaRPr lang="en-US" dirty="0"/>
          </a:p>
        </p:txBody>
      </p:sp>
      <p:sp>
        <p:nvSpPr>
          <p:cNvPr id="3" name="Subtitle 2"/>
          <p:cNvSpPr>
            <a:spLocks noGrp="1"/>
          </p:cNvSpPr>
          <p:nvPr>
            <p:ph type="subTitle" idx="1"/>
          </p:nvPr>
        </p:nvSpPr>
        <p:spPr>
          <a:xfrm>
            <a:off x="770409" y="4267404"/>
            <a:ext cx="5365696" cy="2061207"/>
          </a:xfrm>
        </p:spPr>
        <p:txBody>
          <a:bodyPr>
            <a:normAutofit/>
          </a:bodyPr>
          <a:lstStyle/>
          <a:p>
            <a:r>
              <a:rPr lang="en-US" dirty="0" smtClean="0"/>
              <a:t>Student’s Name</a:t>
            </a:r>
          </a:p>
          <a:p>
            <a:r>
              <a:rPr lang="en-US" dirty="0" smtClean="0"/>
              <a:t>University Affiliation</a:t>
            </a:r>
          </a:p>
          <a:p>
            <a:r>
              <a:rPr lang="en-US" dirty="0" smtClean="0"/>
              <a:t>Course</a:t>
            </a:r>
            <a:endParaRPr lang="en-US" dirty="0"/>
          </a:p>
        </p:txBody>
      </p:sp>
    </p:spTree>
    <p:extLst>
      <p:ext uri="{BB962C8B-B14F-4D97-AF65-F5344CB8AC3E}">
        <p14:creationId xmlns:p14="http://schemas.microsoft.com/office/powerpoint/2010/main" val="180730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3107"/>
          </a:xfrm>
        </p:spPr>
        <p:txBody>
          <a:bodyPr>
            <a:normAutofit/>
          </a:bodyPr>
          <a:lstStyle/>
          <a:p>
            <a:r>
              <a:rPr lang="en-US" dirty="0" smtClean="0"/>
              <a:t>The Joanna Briggs Institute Model</a:t>
            </a:r>
            <a:endParaRPr lang="en-US" dirty="0"/>
          </a:p>
        </p:txBody>
      </p:sp>
      <p:sp>
        <p:nvSpPr>
          <p:cNvPr id="3" name="Content Placeholder 2"/>
          <p:cNvSpPr>
            <a:spLocks noGrp="1"/>
          </p:cNvSpPr>
          <p:nvPr>
            <p:ph idx="1"/>
          </p:nvPr>
        </p:nvSpPr>
        <p:spPr>
          <a:xfrm>
            <a:off x="677334" y="1302707"/>
            <a:ext cx="8803550" cy="5049967"/>
          </a:xfrm>
        </p:spPr>
        <p:txBody>
          <a:bodyPr>
            <a:normAutofit/>
          </a:bodyPr>
          <a:lstStyle/>
          <a:p>
            <a:pPr>
              <a:buFont typeface="Wingdings" panose="05000000000000000000" pitchFamily="2" charset="2"/>
              <a:buChar char="Ø"/>
            </a:pPr>
            <a:r>
              <a:rPr lang="en-US" sz="2300" dirty="0" smtClean="0"/>
              <a:t>The Joanna Briggs Institute (JBI) model was developed in 2005 and updated in 2016.</a:t>
            </a:r>
          </a:p>
          <a:p>
            <a:pPr>
              <a:buFont typeface="Wingdings" panose="05000000000000000000" pitchFamily="2" charset="2"/>
              <a:buChar char="Ø"/>
            </a:pPr>
            <a:r>
              <a:rPr lang="en-US" sz="2300" dirty="0" smtClean="0"/>
              <a:t>The JBI model terms evidence-based healthcare as decision-making that enhances effectiveness, feasibility, meaningful and appropriateness of </a:t>
            </a:r>
            <a:r>
              <a:rPr lang="en-US" sz="2300" dirty="0"/>
              <a:t>healthcare </a:t>
            </a:r>
            <a:r>
              <a:rPr lang="en-US" sz="2300" dirty="0" smtClean="0"/>
              <a:t>practices (</a:t>
            </a:r>
            <a:r>
              <a:rPr lang="en-US" sz="2300" dirty="0"/>
              <a:t>Jordan et al., </a:t>
            </a:r>
            <a:r>
              <a:rPr lang="en-US" sz="2300" dirty="0" smtClean="0"/>
              <a:t>2018).</a:t>
            </a:r>
          </a:p>
          <a:p>
            <a:pPr>
              <a:buFont typeface="Wingdings" panose="05000000000000000000" pitchFamily="2" charset="2"/>
              <a:buChar char="Ø"/>
            </a:pPr>
            <a:r>
              <a:rPr lang="en-US" sz="2300" dirty="0" smtClean="0"/>
              <a:t>The JBI model describes evidence-based healthcare as a cyclical process.</a:t>
            </a:r>
          </a:p>
          <a:p>
            <a:pPr>
              <a:buFont typeface="Wingdings" panose="05000000000000000000" pitchFamily="2" charset="2"/>
              <a:buChar char="Ø"/>
            </a:pPr>
            <a:r>
              <a:rPr lang="en-US" sz="2300" dirty="0" smtClean="0"/>
              <a:t>The JBI model seeks to clarify the conceptual integration of evidence generation, transfer, synthesis and implementation, relating how these processes occur with the dynamics that lead to translation of evidence into practice is implemented.</a:t>
            </a:r>
          </a:p>
        </p:txBody>
      </p:sp>
    </p:spTree>
    <p:extLst>
      <p:ext uri="{BB962C8B-B14F-4D97-AF65-F5344CB8AC3E}">
        <p14:creationId xmlns:p14="http://schemas.microsoft.com/office/powerpoint/2010/main" val="3335418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3874"/>
          </a:xfrm>
        </p:spPr>
        <p:txBody>
          <a:bodyPr/>
          <a:lstStyle/>
          <a:p>
            <a:r>
              <a:rPr lang="en-US" dirty="0" smtClean="0"/>
              <a:t>The Principles of JBI Model</a:t>
            </a:r>
            <a:endParaRPr lang="en-US" dirty="0"/>
          </a:p>
        </p:txBody>
      </p:sp>
      <p:sp>
        <p:nvSpPr>
          <p:cNvPr id="3" name="Content Placeholder 2"/>
          <p:cNvSpPr>
            <a:spLocks noGrp="1"/>
          </p:cNvSpPr>
          <p:nvPr>
            <p:ph idx="1"/>
          </p:nvPr>
        </p:nvSpPr>
        <p:spPr>
          <a:xfrm>
            <a:off x="677334" y="1323474"/>
            <a:ext cx="8596668" cy="5534525"/>
          </a:xfrm>
        </p:spPr>
        <p:txBody>
          <a:bodyPr>
            <a:normAutofit/>
          </a:bodyPr>
          <a:lstStyle/>
          <a:p>
            <a:pPr>
              <a:lnSpc>
                <a:spcPct val="200000"/>
              </a:lnSpc>
            </a:pPr>
            <a:r>
              <a:rPr lang="en-US" sz="2400" dirty="0" smtClean="0"/>
              <a:t>The JBI theory of evidence based healthcare is made up of four overarching principles;</a:t>
            </a:r>
          </a:p>
          <a:p>
            <a:pPr>
              <a:lnSpc>
                <a:spcPct val="200000"/>
              </a:lnSpc>
              <a:buFont typeface="Wingdings" panose="05000000000000000000" pitchFamily="2" charset="2"/>
              <a:buChar char="q"/>
            </a:pPr>
            <a:r>
              <a:rPr lang="en-US" sz="2400" dirty="0" smtClean="0"/>
              <a:t>              Capacity</a:t>
            </a:r>
          </a:p>
          <a:p>
            <a:pPr>
              <a:lnSpc>
                <a:spcPct val="200000"/>
              </a:lnSpc>
              <a:buFont typeface="Wingdings" panose="05000000000000000000" pitchFamily="2" charset="2"/>
              <a:buChar char="q"/>
            </a:pPr>
            <a:r>
              <a:rPr lang="en-US" sz="2400" dirty="0" smtClean="0"/>
              <a:t>               Collaboration</a:t>
            </a:r>
          </a:p>
          <a:p>
            <a:pPr>
              <a:lnSpc>
                <a:spcPct val="200000"/>
              </a:lnSpc>
              <a:buFont typeface="Wingdings" panose="05000000000000000000" pitchFamily="2" charset="2"/>
              <a:buChar char="q"/>
            </a:pPr>
            <a:r>
              <a:rPr lang="en-US" sz="2400" dirty="0" smtClean="0"/>
              <a:t>               Culture</a:t>
            </a:r>
          </a:p>
          <a:p>
            <a:pPr>
              <a:lnSpc>
                <a:spcPct val="200000"/>
              </a:lnSpc>
              <a:buFont typeface="Wingdings" panose="05000000000000000000" pitchFamily="2" charset="2"/>
              <a:buChar char="q"/>
            </a:pPr>
            <a:r>
              <a:rPr lang="en-US" sz="2400" dirty="0" smtClean="0"/>
              <a:t>               communication</a:t>
            </a:r>
          </a:p>
          <a:p>
            <a:pPr>
              <a:lnSpc>
                <a:spcPct val="200000"/>
              </a:lnSpc>
              <a:buFont typeface="Wingdings" panose="05000000000000000000" pitchFamily="2" charset="2"/>
              <a:buChar char="Ø"/>
            </a:pPr>
            <a:endParaRPr lang="en-US" sz="1600" dirty="0"/>
          </a:p>
        </p:txBody>
      </p:sp>
    </p:spTree>
    <p:extLst>
      <p:ext uri="{BB962C8B-B14F-4D97-AF65-F5344CB8AC3E}">
        <p14:creationId xmlns:p14="http://schemas.microsoft.com/office/powerpoint/2010/main" val="1416206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92899"/>
          </a:xfrm>
        </p:spPr>
        <p:txBody>
          <a:bodyPr>
            <a:normAutofit fontScale="90000"/>
          </a:bodyPr>
          <a:lstStyle/>
          <a:p>
            <a:r>
              <a:rPr lang="en-US" dirty="0" smtClean="0"/>
              <a:t>Relevance of JBI model in clinical practices</a:t>
            </a:r>
            <a:endParaRPr lang="en-US" dirty="0"/>
          </a:p>
        </p:txBody>
      </p:sp>
      <p:sp>
        <p:nvSpPr>
          <p:cNvPr id="9" name="Content Placeholder 8"/>
          <p:cNvSpPr>
            <a:spLocks noGrp="1"/>
          </p:cNvSpPr>
          <p:nvPr>
            <p:ph idx="1"/>
          </p:nvPr>
        </p:nvSpPr>
        <p:spPr>
          <a:xfrm>
            <a:off x="412639" y="1443789"/>
            <a:ext cx="8596668" cy="4645699"/>
          </a:xfrm>
        </p:spPr>
        <p:txBody>
          <a:bodyPr>
            <a:normAutofit lnSpcReduction="10000"/>
          </a:bodyPr>
          <a:lstStyle/>
          <a:p>
            <a:r>
              <a:rPr lang="en-US" sz="2400" dirty="0" smtClean="0"/>
              <a:t>Healthcare needs are addressed through the generation of best research evidence that is appropriate, meaningful, feasible and effective to certain cultures, populations and settings.  </a:t>
            </a:r>
          </a:p>
          <a:p>
            <a:r>
              <a:rPr lang="en-US" sz="2400" dirty="0" smtClean="0"/>
              <a:t>Evidence in clinical research is collated and the findings are appraised, synthesized and relayed to service delivery settings and advanced nurse practitioners who use it and assess its role in health outcomes, professional practice and health systems. </a:t>
            </a:r>
          </a:p>
          <a:p>
            <a:r>
              <a:rPr lang="en-US" sz="2400" dirty="0" smtClean="0"/>
              <a:t>JBI model disseminates data in essential relevant formats to inform clinical nursing specialists, consumers and </a:t>
            </a:r>
            <a:r>
              <a:rPr lang="en-US" sz="2400" dirty="0"/>
              <a:t>health </a:t>
            </a:r>
            <a:r>
              <a:rPr lang="en-US" sz="2400" dirty="0" smtClean="0"/>
              <a:t>systems (</a:t>
            </a:r>
            <a:r>
              <a:rPr lang="en-US" sz="2400" dirty="0"/>
              <a:t>Jordan et al., </a:t>
            </a:r>
            <a:r>
              <a:rPr lang="en-US" sz="2400" dirty="0" smtClean="0"/>
              <a:t>2018).</a:t>
            </a:r>
            <a:endParaRPr lang="en-US" sz="2400" dirty="0"/>
          </a:p>
        </p:txBody>
      </p:sp>
    </p:spTree>
    <p:extLst>
      <p:ext uri="{BB962C8B-B14F-4D97-AF65-F5344CB8AC3E}">
        <p14:creationId xmlns:p14="http://schemas.microsoft.com/office/powerpoint/2010/main" val="121872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8253"/>
          </a:xfrm>
        </p:spPr>
        <p:txBody>
          <a:bodyPr/>
          <a:lstStyle/>
          <a:p>
            <a:r>
              <a:rPr lang="en-US" dirty="0" smtClean="0"/>
              <a:t>Relevance of JBI model in CNS</a:t>
            </a:r>
            <a:endParaRPr lang="en-US" dirty="0"/>
          </a:p>
        </p:txBody>
      </p:sp>
      <p:sp>
        <p:nvSpPr>
          <p:cNvPr id="3" name="Content Placeholder 2"/>
          <p:cNvSpPr>
            <a:spLocks noGrp="1"/>
          </p:cNvSpPr>
          <p:nvPr>
            <p:ph idx="1"/>
          </p:nvPr>
        </p:nvSpPr>
        <p:spPr>
          <a:xfrm>
            <a:off x="677334" y="1467853"/>
            <a:ext cx="8596668" cy="4573509"/>
          </a:xfrm>
        </p:spPr>
        <p:txBody>
          <a:bodyPr>
            <a:normAutofit/>
          </a:bodyPr>
          <a:lstStyle/>
          <a:p>
            <a:r>
              <a:rPr lang="en-US" sz="2400" dirty="0" smtClean="0"/>
              <a:t>The JBI model conceptualizes the process of achieving an evidence-based approach to clinical decision making.</a:t>
            </a:r>
          </a:p>
          <a:p>
            <a:r>
              <a:rPr lang="en-US" sz="2400" dirty="0" smtClean="0"/>
              <a:t>Clinical Nursing Specialists (CNS) make effective and relevant decisions in care situations based on the available </a:t>
            </a:r>
            <a:r>
              <a:rPr lang="en-US" sz="2400" dirty="0"/>
              <a:t>best </a:t>
            </a:r>
            <a:r>
              <a:rPr lang="en-US" sz="2400" dirty="0" smtClean="0"/>
              <a:t>evidence (</a:t>
            </a:r>
            <a:r>
              <a:rPr lang="en-US" sz="2400" dirty="0"/>
              <a:t>Fulton, </a:t>
            </a:r>
            <a:r>
              <a:rPr lang="en-US" sz="2400" dirty="0" smtClean="0"/>
              <a:t>2010).</a:t>
            </a:r>
          </a:p>
          <a:p>
            <a:r>
              <a:rPr lang="en-US" sz="2400" dirty="0" smtClean="0"/>
              <a:t>Nurses are required to recognize the specific evidence that is required to respond to clinical issues.</a:t>
            </a:r>
          </a:p>
          <a:p>
            <a:r>
              <a:rPr lang="en-US" sz="2400" dirty="0" smtClean="0"/>
              <a:t>Clinical nursing specialists need to identify the available type of evidence during the synthesis of generated evidence.</a:t>
            </a:r>
          </a:p>
          <a:p>
            <a:endParaRPr lang="en-US" sz="2400" dirty="0"/>
          </a:p>
        </p:txBody>
      </p:sp>
    </p:spTree>
    <p:extLst>
      <p:ext uri="{BB962C8B-B14F-4D97-AF65-F5344CB8AC3E}">
        <p14:creationId xmlns:p14="http://schemas.microsoft.com/office/powerpoint/2010/main" val="621783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0442"/>
          </a:xfrm>
        </p:spPr>
        <p:txBody>
          <a:bodyPr/>
          <a:lstStyle/>
          <a:p>
            <a:r>
              <a:rPr lang="en-US" dirty="0"/>
              <a:t>Relevance of JBI model in CNS</a:t>
            </a:r>
          </a:p>
        </p:txBody>
      </p:sp>
      <p:sp>
        <p:nvSpPr>
          <p:cNvPr id="3" name="Content Placeholder 2"/>
          <p:cNvSpPr>
            <a:spLocks noGrp="1"/>
          </p:cNvSpPr>
          <p:nvPr>
            <p:ph idx="1"/>
          </p:nvPr>
        </p:nvSpPr>
        <p:spPr>
          <a:xfrm>
            <a:off x="677334" y="1540043"/>
            <a:ext cx="8596668" cy="4501320"/>
          </a:xfrm>
        </p:spPr>
        <p:txBody>
          <a:bodyPr>
            <a:normAutofit/>
          </a:bodyPr>
          <a:lstStyle/>
          <a:p>
            <a:r>
              <a:rPr lang="en-US" sz="2400" dirty="0" smtClean="0"/>
              <a:t>Nurses must transfer the synthesized evidence and then share it for implementation in nursing practice.</a:t>
            </a:r>
          </a:p>
          <a:p>
            <a:r>
              <a:rPr lang="en-US" sz="2400" dirty="0" smtClean="0"/>
              <a:t>CNS use the JBI model to design a comprehensive implementation plan that accounts for the four principles of JBI model.</a:t>
            </a:r>
          </a:p>
          <a:p>
            <a:r>
              <a:rPr lang="en-US" sz="2400" dirty="0" smtClean="0"/>
              <a:t>CNS have specific roles and responsibilities in the phases of implementing evidence based practice.</a:t>
            </a:r>
          </a:p>
          <a:p>
            <a:r>
              <a:rPr lang="en-US" sz="2400" dirty="0" smtClean="0"/>
              <a:t>Nurses plan on how to monitor and assess and maintain changes made to specialized </a:t>
            </a:r>
            <a:r>
              <a:rPr lang="en-US" sz="2400" dirty="0"/>
              <a:t>nursing practice(</a:t>
            </a:r>
            <a:r>
              <a:rPr lang="en-US" sz="2400" dirty="0" err="1"/>
              <a:t>Allmark</a:t>
            </a:r>
            <a:r>
              <a:rPr lang="en-US" sz="2400" dirty="0"/>
              <a:t>, </a:t>
            </a:r>
            <a:r>
              <a:rPr lang="en-US" sz="2400" dirty="0" smtClean="0"/>
              <a:t>2015).</a:t>
            </a:r>
            <a:endParaRPr lang="en-US" sz="2400" dirty="0"/>
          </a:p>
        </p:txBody>
      </p:sp>
    </p:spTree>
    <p:extLst>
      <p:ext uri="{BB962C8B-B14F-4D97-AF65-F5344CB8AC3E}">
        <p14:creationId xmlns:p14="http://schemas.microsoft.com/office/powerpoint/2010/main" val="588926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0"/>
          </a:xfrm>
        </p:spPr>
        <p:txBody>
          <a:bodyPr/>
          <a:lstStyle/>
          <a:p>
            <a:r>
              <a:rPr lang="en-US" dirty="0" smtClean="0"/>
              <a:t>Shortage of Clinical Nursing Specialists</a:t>
            </a:r>
            <a:endParaRPr lang="en-US" dirty="0"/>
          </a:p>
        </p:txBody>
      </p:sp>
      <p:sp>
        <p:nvSpPr>
          <p:cNvPr id="3" name="Content Placeholder 2"/>
          <p:cNvSpPr>
            <a:spLocks noGrp="1"/>
          </p:cNvSpPr>
          <p:nvPr>
            <p:ph idx="1"/>
          </p:nvPr>
        </p:nvSpPr>
        <p:spPr>
          <a:xfrm>
            <a:off x="677334" y="1371601"/>
            <a:ext cx="8596668" cy="4669762"/>
          </a:xfrm>
        </p:spPr>
        <p:txBody>
          <a:bodyPr>
            <a:normAutofit/>
          </a:bodyPr>
          <a:lstStyle/>
          <a:p>
            <a:r>
              <a:rPr lang="en-US" sz="2400" dirty="0" smtClean="0"/>
              <a:t>There has been an increase in shortage of registered nurses for decades in the United States.</a:t>
            </a:r>
          </a:p>
          <a:p>
            <a:r>
              <a:rPr lang="en-US" sz="2400" dirty="0" smtClean="0"/>
              <a:t>Clinical nursing specialists are advanced practice nurses that undergo a very complex education and training. This specialty thus has few people </a:t>
            </a:r>
            <a:r>
              <a:rPr lang="en-US" sz="2400" dirty="0"/>
              <a:t>pursuing </a:t>
            </a:r>
            <a:r>
              <a:rPr lang="en-US" sz="2400" dirty="0" smtClean="0"/>
              <a:t>it (Fulton</a:t>
            </a:r>
            <a:r>
              <a:rPr lang="en-US" sz="2400" dirty="0"/>
              <a:t>, </a:t>
            </a:r>
            <a:r>
              <a:rPr lang="en-US" sz="2400" dirty="0" smtClean="0"/>
              <a:t>2010).</a:t>
            </a:r>
          </a:p>
          <a:p>
            <a:r>
              <a:rPr lang="en-US" sz="2400" dirty="0" smtClean="0"/>
              <a:t>There is no standardization in educational preparation and regulation thus affecting and challenging the CNS educators.</a:t>
            </a:r>
          </a:p>
          <a:p>
            <a:r>
              <a:rPr lang="en-US" sz="2400" dirty="0" smtClean="0"/>
              <a:t>There are few clinical nurse specialists in the facilities thus affecting healthcare delivery in the country.</a:t>
            </a:r>
            <a:endParaRPr lang="en-US" sz="2400" dirty="0"/>
          </a:p>
        </p:txBody>
      </p:sp>
    </p:spTree>
    <p:extLst>
      <p:ext uri="{BB962C8B-B14F-4D97-AF65-F5344CB8AC3E}">
        <p14:creationId xmlns:p14="http://schemas.microsoft.com/office/powerpoint/2010/main" val="3102345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702" y="609601"/>
            <a:ext cx="8596668" cy="762000"/>
          </a:xfrm>
        </p:spPr>
        <p:txBody>
          <a:bodyPr/>
          <a:lstStyle/>
          <a:p>
            <a:r>
              <a:rPr lang="en-US" dirty="0" smtClean="0"/>
              <a:t>Impact of CNS Shortage</a:t>
            </a:r>
            <a:endParaRPr lang="en-US" dirty="0"/>
          </a:p>
        </p:txBody>
      </p:sp>
      <p:sp>
        <p:nvSpPr>
          <p:cNvPr id="3" name="Content Placeholder 2"/>
          <p:cNvSpPr>
            <a:spLocks noGrp="1"/>
          </p:cNvSpPr>
          <p:nvPr>
            <p:ph idx="1"/>
          </p:nvPr>
        </p:nvSpPr>
        <p:spPr>
          <a:xfrm>
            <a:off x="677334" y="1371601"/>
            <a:ext cx="8596668" cy="4669762"/>
          </a:xfrm>
        </p:spPr>
        <p:txBody>
          <a:bodyPr>
            <a:normAutofit/>
          </a:bodyPr>
          <a:lstStyle/>
          <a:p>
            <a:r>
              <a:rPr lang="en-US" sz="2400" dirty="0" smtClean="0"/>
              <a:t>CNS shortage have led to long working hours under stressing conditions. </a:t>
            </a:r>
          </a:p>
          <a:p>
            <a:r>
              <a:rPr lang="en-US" sz="2400" dirty="0" smtClean="0"/>
              <a:t>Specialized nurses may end up suffering from fatigue, job dissatisfaction and clinical errors. </a:t>
            </a:r>
          </a:p>
          <a:p>
            <a:r>
              <a:rPr lang="en-US" sz="2400" dirty="0" smtClean="0"/>
              <a:t>The most devastating outcome is that the quality of patient care can suffer causing more serious complications like increased mortality rates, overcrowding in emergency rooms and increased medical errors.</a:t>
            </a:r>
          </a:p>
          <a:p>
            <a:r>
              <a:rPr lang="en-US" sz="2400" dirty="0" smtClean="0"/>
              <a:t>Clinical nurse specialists working in such an environment are prone to errors and clinical mistakes.</a:t>
            </a:r>
            <a:endParaRPr lang="en-US" sz="2400" dirty="0"/>
          </a:p>
        </p:txBody>
      </p:sp>
    </p:spTree>
    <p:extLst>
      <p:ext uri="{BB962C8B-B14F-4D97-AF65-F5344CB8AC3E}">
        <p14:creationId xmlns:p14="http://schemas.microsoft.com/office/powerpoint/2010/main" val="2100158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50758"/>
          </a:xfrm>
        </p:spPr>
        <p:txBody>
          <a:bodyPr>
            <a:normAutofit fontScale="90000"/>
          </a:bodyPr>
          <a:lstStyle/>
          <a:p>
            <a:r>
              <a:rPr lang="en-US" dirty="0" smtClean="0"/>
              <a:t>Application of JBI Model to addre4ss Nursing Shortage</a:t>
            </a:r>
            <a:endParaRPr lang="en-US" dirty="0"/>
          </a:p>
        </p:txBody>
      </p:sp>
      <p:sp>
        <p:nvSpPr>
          <p:cNvPr id="3" name="Content Placeholder 2"/>
          <p:cNvSpPr>
            <a:spLocks noGrp="1"/>
          </p:cNvSpPr>
          <p:nvPr>
            <p:ph idx="1"/>
          </p:nvPr>
        </p:nvSpPr>
        <p:spPr>
          <a:xfrm>
            <a:off x="481263" y="1900989"/>
            <a:ext cx="9047747" cy="4788569"/>
          </a:xfrm>
        </p:spPr>
        <p:txBody>
          <a:bodyPr>
            <a:normAutofit/>
          </a:bodyPr>
          <a:lstStyle/>
          <a:p>
            <a:r>
              <a:rPr lang="en-US" sz="2300" dirty="0" smtClean="0"/>
              <a:t>Numerous solutions has been suggested as a way to solve the issue of CNS shortage. </a:t>
            </a:r>
          </a:p>
          <a:p>
            <a:r>
              <a:rPr lang="en-US" sz="2300" dirty="0" smtClean="0"/>
              <a:t>The JBI model assists clinical nurse specialists to learn how to recognize elements of self-management education program for patients with serious illnesses like cancer. </a:t>
            </a:r>
          </a:p>
          <a:p>
            <a:r>
              <a:rPr lang="en-US" sz="2300" dirty="0" smtClean="0"/>
              <a:t>The JBI model offers education and knowledge on integration of evidence into practice as a way of supporting clinical decisions.</a:t>
            </a:r>
          </a:p>
          <a:p>
            <a:r>
              <a:rPr lang="en-US" sz="2300" dirty="0" smtClean="0"/>
              <a:t>Through the JBI model, nurses are able transfer evidence to practice by offering essential training and education to nursing students who wish to specialize in CNS and take up the positions in the facilities. This will reduce overcrowding, medical errors and mortality rates.</a:t>
            </a:r>
            <a:endParaRPr lang="en-US" sz="2300" dirty="0"/>
          </a:p>
        </p:txBody>
      </p:sp>
    </p:spTree>
    <p:extLst>
      <p:ext uri="{BB962C8B-B14F-4D97-AF65-F5344CB8AC3E}">
        <p14:creationId xmlns:p14="http://schemas.microsoft.com/office/powerpoint/2010/main" val="3594284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262" y="441159"/>
            <a:ext cx="8875740" cy="1195135"/>
          </a:xfrm>
        </p:spPr>
        <p:txBody>
          <a:bodyPr>
            <a:normAutofit/>
          </a:bodyPr>
          <a:lstStyle/>
          <a:p>
            <a:r>
              <a:rPr lang="en-US" dirty="0" smtClean="0"/>
              <a:t>Unique Insight Offered </a:t>
            </a:r>
            <a:r>
              <a:rPr lang="en-US" dirty="0"/>
              <a:t>T</a:t>
            </a:r>
            <a:r>
              <a:rPr lang="en-US" dirty="0" smtClean="0"/>
              <a:t>hrough JBI model </a:t>
            </a:r>
            <a:r>
              <a:rPr lang="en-US" dirty="0"/>
              <a:t>A</a:t>
            </a:r>
            <a:r>
              <a:rPr lang="en-US" dirty="0" smtClean="0"/>
              <a:t>pplication </a:t>
            </a:r>
            <a:endParaRPr lang="en-US" dirty="0"/>
          </a:p>
        </p:txBody>
      </p:sp>
      <p:sp>
        <p:nvSpPr>
          <p:cNvPr id="3" name="Content Placeholder 2"/>
          <p:cNvSpPr>
            <a:spLocks noGrp="1"/>
          </p:cNvSpPr>
          <p:nvPr>
            <p:ph idx="1"/>
          </p:nvPr>
        </p:nvSpPr>
        <p:spPr>
          <a:xfrm>
            <a:off x="677334" y="1973179"/>
            <a:ext cx="8596668" cy="4068184"/>
          </a:xfrm>
        </p:spPr>
        <p:txBody>
          <a:bodyPr>
            <a:normAutofit lnSpcReduction="10000"/>
          </a:bodyPr>
          <a:lstStyle/>
          <a:p>
            <a:r>
              <a:rPr lang="en-US" sz="2400" dirty="0" smtClean="0"/>
              <a:t>The JBI model of evidence-based healthcare offers an overarching framework for application in healthcare. </a:t>
            </a:r>
          </a:p>
          <a:p>
            <a:r>
              <a:rPr lang="en-US" sz="2400" dirty="0" smtClean="0"/>
              <a:t>The JBI model portrays the relationship between identifying health needs, generating evidence to address nursing issues and then synthesize the available evidence to call for evidence transfer and implementation activity.</a:t>
            </a:r>
          </a:p>
          <a:p>
            <a:r>
              <a:rPr lang="en-US" sz="2400" dirty="0" smtClean="0"/>
              <a:t>CNS requires training and education to ensure that the nurses are equipped with knowledge and resources for evidence based </a:t>
            </a:r>
            <a:r>
              <a:rPr lang="en-US" sz="2400" dirty="0"/>
              <a:t>health </a:t>
            </a:r>
            <a:r>
              <a:rPr lang="en-US" sz="2400" dirty="0" smtClean="0"/>
              <a:t>care ("</a:t>
            </a:r>
            <a:r>
              <a:rPr lang="en-US" sz="2400" dirty="0"/>
              <a:t>comprehensive approach to evidence-based health care: The JBI model of evidence-based health care," </a:t>
            </a:r>
            <a:r>
              <a:rPr lang="en-US" sz="2400" dirty="0" smtClean="0"/>
              <a:t>).</a:t>
            </a:r>
            <a:endParaRPr lang="en-US" sz="2400" dirty="0"/>
          </a:p>
        </p:txBody>
      </p:sp>
    </p:spTree>
    <p:extLst>
      <p:ext uri="{BB962C8B-B14F-4D97-AF65-F5344CB8AC3E}">
        <p14:creationId xmlns:p14="http://schemas.microsoft.com/office/powerpoint/2010/main" val="94661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0633"/>
            <a:ext cx="8596668" cy="673768"/>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677334" y="914401"/>
            <a:ext cx="8596668" cy="5534525"/>
          </a:xfrm>
        </p:spPr>
        <p:txBody>
          <a:bodyPr>
            <a:noAutofit/>
          </a:bodyPr>
          <a:lstStyle/>
          <a:p>
            <a:r>
              <a:rPr lang="en-US" sz="2000" dirty="0" err="1" smtClean="0">
                <a:latin typeface="+mj-lt"/>
              </a:rPr>
              <a:t>Allmark</a:t>
            </a:r>
            <a:r>
              <a:rPr lang="en-US" sz="2000" dirty="0">
                <a:latin typeface="+mj-lt"/>
              </a:rPr>
              <a:t>, P. (2015). Ethics and evidence-based practice. </a:t>
            </a:r>
            <a:r>
              <a:rPr lang="en-US" sz="2000" i="1" dirty="0">
                <a:latin typeface="+mj-lt"/>
              </a:rPr>
              <a:t>Exploring Evidence-based Practice</a:t>
            </a:r>
            <a:r>
              <a:rPr lang="en-US" sz="2000" dirty="0">
                <a:latin typeface="+mj-lt"/>
              </a:rPr>
              <a:t>, 180-194. </a:t>
            </a:r>
            <a:r>
              <a:rPr lang="en-US" sz="2000" dirty="0">
                <a:latin typeface="+mj-lt"/>
                <a:hlinkClick r:id="rId2"/>
              </a:rPr>
              <a:t>https://doi.org/10.4324/9781315764559-13</a:t>
            </a:r>
            <a:endParaRPr lang="en-US" sz="2000" dirty="0">
              <a:latin typeface="+mj-lt"/>
            </a:endParaRPr>
          </a:p>
          <a:p>
            <a:pPr marL="457200" indent="-457200">
              <a:lnSpc>
                <a:spcPts val="2750"/>
              </a:lnSpc>
            </a:pPr>
            <a:r>
              <a:rPr lang="en-US" sz="2000" dirty="0">
                <a:solidFill>
                  <a:srgbClr val="000000"/>
                </a:solidFill>
                <a:latin typeface="+mj-lt"/>
              </a:rPr>
              <a:t>A comprehensive approach to evidence-based health care: The JBI model of evidence-based health care. (</a:t>
            </a:r>
            <a:r>
              <a:rPr lang="en-US" sz="2000" dirty="0" err="1">
                <a:solidFill>
                  <a:srgbClr val="000000"/>
                </a:solidFill>
                <a:latin typeface="+mj-lt"/>
              </a:rPr>
              <a:t>n.d.</a:t>
            </a:r>
            <a:r>
              <a:rPr lang="en-US" sz="2000" dirty="0">
                <a:solidFill>
                  <a:srgbClr val="000000"/>
                </a:solidFill>
                <a:latin typeface="+mj-lt"/>
              </a:rPr>
              <a:t>). </a:t>
            </a:r>
            <a:r>
              <a:rPr lang="en-US" sz="2000" i="1" dirty="0">
                <a:solidFill>
                  <a:srgbClr val="000000"/>
                </a:solidFill>
                <a:latin typeface="+mj-lt"/>
              </a:rPr>
              <a:t>Evidence-Based Clinical Practice in Nursing and Health Care</a:t>
            </a:r>
            <a:r>
              <a:rPr lang="en-US" sz="2000" dirty="0">
                <a:solidFill>
                  <a:srgbClr val="000000"/>
                </a:solidFill>
                <a:latin typeface="+mj-lt"/>
              </a:rPr>
              <a:t>, 16-26. </a:t>
            </a:r>
            <a:r>
              <a:rPr lang="en-US" sz="2000" dirty="0">
                <a:solidFill>
                  <a:srgbClr val="000000"/>
                </a:solidFill>
                <a:latin typeface="+mj-lt"/>
                <a:hlinkClick r:id="rId3"/>
              </a:rPr>
              <a:t>https://</a:t>
            </a:r>
            <a:r>
              <a:rPr lang="en-US" sz="2000" dirty="0" smtClean="0">
                <a:solidFill>
                  <a:srgbClr val="000000"/>
                </a:solidFill>
                <a:latin typeface="+mj-lt"/>
                <a:hlinkClick r:id="rId3"/>
              </a:rPr>
              <a:t>doi.org/10.1002/9781444316544.ch2</a:t>
            </a:r>
            <a:endParaRPr lang="en-US" sz="2000" dirty="0" smtClean="0">
              <a:solidFill>
                <a:srgbClr val="000000"/>
              </a:solidFill>
              <a:latin typeface="+mj-lt"/>
            </a:endParaRPr>
          </a:p>
          <a:p>
            <a:pPr marL="457200" indent="-457200">
              <a:lnSpc>
                <a:spcPts val="2750"/>
              </a:lnSpc>
            </a:pPr>
            <a:r>
              <a:rPr lang="en-US" sz="2000" dirty="0">
                <a:solidFill>
                  <a:srgbClr val="000000"/>
                </a:solidFill>
                <a:latin typeface="+mj-lt"/>
              </a:rPr>
              <a:t>Fulton, J. S. (2010). Clinical nurse specialists and healthcare reform. </a:t>
            </a:r>
            <a:r>
              <a:rPr lang="en-US" sz="2000" i="1" dirty="0">
                <a:solidFill>
                  <a:srgbClr val="000000"/>
                </a:solidFill>
                <a:latin typeface="+mj-lt"/>
              </a:rPr>
              <a:t>Clinical Nurse Specialist</a:t>
            </a:r>
            <a:r>
              <a:rPr lang="en-US" sz="2000" dirty="0">
                <a:solidFill>
                  <a:srgbClr val="000000"/>
                </a:solidFill>
                <a:latin typeface="+mj-lt"/>
              </a:rPr>
              <a:t>, </a:t>
            </a:r>
            <a:r>
              <a:rPr lang="en-US" sz="2000" i="1" dirty="0">
                <a:solidFill>
                  <a:srgbClr val="000000"/>
                </a:solidFill>
                <a:latin typeface="+mj-lt"/>
              </a:rPr>
              <a:t>24</a:t>
            </a:r>
            <a:r>
              <a:rPr lang="en-US" sz="2000" dirty="0">
                <a:solidFill>
                  <a:srgbClr val="000000"/>
                </a:solidFill>
                <a:latin typeface="+mj-lt"/>
              </a:rPr>
              <a:t>(1), 4-5. </a:t>
            </a:r>
            <a:r>
              <a:rPr lang="en-US" sz="2000" dirty="0">
                <a:solidFill>
                  <a:srgbClr val="000000"/>
                </a:solidFill>
                <a:latin typeface="+mj-lt"/>
                <a:hlinkClick r:id="rId4"/>
              </a:rPr>
              <a:t>https://doi.org/10.1097/nur.0b013e3181cc8f10</a:t>
            </a:r>
            <a:endParaRPr lang="en-US" sz="2000" dirty="0">
              <a:solidFill>
                <a:srgbClr val="000000"/>
              </a:solidFill>
              <a:latin typeface="+mj-lt"/>
            </a:endParaRPr>
          </a:p>
          <a:p>
            <a:pPr marL="457200" indent="-457200">
              <a:lnSpc>
                <a:spcPts val="2750"/>
              </a:lnSpc>
            </a:pPr>
            <a:r>
              <a:rPr lang="en-US" sz="2000" dirty="0">
                <a:solidFill>
                  <a:srgbClr val="000000"/>
                </a:solidFill>
                <a:latin typeface="+mj-lt"/>
              </a:rPr>
              <a:t>Jordan, Z., Lockwood, C., Munn, Z., &amp; </a:t>
            </a:r>
            <a:r>
              <a:rPr lang="en-US" sz="2000" dirty="0" err="1">
                <a:solidFill>
                  <a:srgbClr val="000000"/>
                </a:solidFill>
                <a:latin typeface="+mj-lt"/>
              </a:rPr>
              <a:t>Aromataris</a:t>
            </a:r>
            <a:r>
              <a:rPr lang="en-US" sz="2000" dirty="0">
                <a:solidFill>
                  <a:srgbClr val="000000"/>
                </a:solidFill>
                <a:latin typeface="+mj-lt"/>
              </a:rPr>
              <a:t>, E. (2018). Redeveloping the JBI model of evidence based healthcare. </a:t>
            </a:r>
            <a:r>
              <a:rPr lang="en-US" sz="2000" i="1" dirty="0">
                <a:solidFill>
                  <a:srgbClr val="000000"/>
                </a:solidFill>
                <a:latin typeface="+mj-lt"/>
              </a:rPr>
              <a:t>International Journal of Evidence-Based Healthcare</a:t>
            </a:r>
            <a:r>
              <a:rPr lang="en-US" sz="2000" dirty="0">
                <a:solidFill>
                  <a:srgbClr val="000000"/>
                </a:solidFill>
                <a:latin typeface="+mj-lt"/>
              </a:rPr>
              <a:t>, </a:t>
            </a:r>
            <a:r>
              <a:rPr lang="en-US" sz="2000" i="1" dirty="0">
                <a:solidFill>
                  <a:srgbClr val="000000"/>
                </a:solidFill>
                <a:latin typeface="+mj-lt"/>
              </a:rPr>
              <a:t>16</a:t>
            </a:r>
            <a:r>
              <a:rPr lang="en-US" sz="2000" dirty="0">
                <a:solidFill>
                  <a:srgbClr val="000000"/>
                </a:solidFill>
                <a:latin typeface="+mj-lt"/>
              </a:rPr>
              <a:t>(4), 227-241. </a:t>
            </a:r>
            <a:r>
              <a:rPr lang="en-US" sz="2000" dirty="0">
                <a:solidFill>
                  <a:srgbClr val="000000"/>
                </a:solidFill>
                <a:latin typeface="+mj-lt"/>
                <a:hlinkClick r:id="rId5"/>
              </a:rPr>
              <a:t>https://</a:t>
            </a:r>
            <a:r>
              <a:rPr lang="en-US" sz="2000" dirty="0" smtClean="0">
                <a:solidFill>
                  <a:srgbClr val="000000"/>
                </a:solidFill>
                <a:latin typeface="+mj-lt"/>
                <a:hlinkClick r:id="rId5"/>
              </a:rPr>
              <a:t>doi.org/10.1097/xeb.0000000000000139</a:t>
            </a:r>
            <a:endParaRPr lang="en-US" sz="2000" dirty="0">
              <a:solidFill>
                <a:srgbClr val="000000"/>
              </a:solidFill>
              <a:latin typeface="+mj-lt"/>
            </a:endParaRPr>
          </a:p>
        </p:txBody>
      </p:sp>
    </p:spTree>
    <p:extLst>
      <p:ext uri="{BB962C8B-B14F-4D97-AF65-F5344CB8AC3E}">
        <p14:creationId xmlns:p14="http://schemas.microsoft.com/office/powerpoint/2010/main" val="4567780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1621</TotalTime>
  <Words>770</Words>
  <Application>Microsoft Office PowerPoint</Application>
  <PresentationFormat>Widescreen</PresentationFormat>
  <Paragraphs>53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Trebuchet MS</vt:lpstr>
      <vt:lpstr>Wingdings</vt:lpstr>
      <vt:lpstr>Wingdings 3</vt:lpstr>
      <vt:lpstr>Facet</vt:lpstr>
      <vt:lpstr>Framework to Support Evidence-Based Practice</vt:lpstr>
      <vt:lpstr>The Joanna Briggs Institute Model</vt:lpstr>
      <vt:lpstr>The Principles of JBI Model</vt:lpstr>
      <vt:lpstr>Relevance of JBI model in clinical practices</vt:lpstr>
      <vt:lpstr>Relevance of JBI model in CNS</vt:lpstr>
      <vt:lpstr>Relevance of JBI model in CNS</vt:lpstr>
      <vt:lpstr>Shortage of Clinical Nursing Specialists</vt:lpstr>
      <vt:lpstr>Impact of CNS Shortage</vt:lpstr>
      <vt:lpstr>Application of JBI Model to addre4ss Nursing Shortage</vt:lpstr>
      <vt:lpstr>Unique Insight Offered Through JBI model Application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Evidence-Based Practice</dc:title>
  <dc:creator>User</dc:creator>
  <cp:lastModifiedBy>User</cp:lastModifiedBy>
  <cp:revision>45</cp:revision>
  <dcterms:created xsi:type="dcterms:W3CDTF">2020-06-12T19:20:06Z</dcterms:created>
  <dcterms:modified xsi:type="dcterms:W3CDTF">2020-06-13T22:21:57Z</dcterms:modified>
</cp:coreProperties>
</file>